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8"/>
  </p:notesMasterIdLst>
  <p:handoutMasterIdLst>
    <p:handoutMasterId r:id="rId69"/>
  </p:handoutMasterIdLst>
  <p:sldIdLst>
    <p:sldId id="330" r:id="rId2"/>
    <p:sldId id="275" r:id="rId3"/>
    <p:sldId id="287" r:id="rId4"/>
    <p:sldId id="277" r:id="rId5"/>
    <p:sldId id="332" r:id="rId6"/>
    <p:sldId id="288" r:id="rId7"/>
    <p:sldId id="336" r:id="rId8"/>
    <p:sldId id="378" r:id="rId9"/>
    <p:sldId id="278" r:id="rId10"/>
    <p:sldId id="365" r:id="rId11"/>
    <p:sldId id="289" r:id="rId12"/>
    <p:sldId id="377" r:id="rId13"/>
    <p:sldId id="366" r:id="rId14"/>
    <p:sldId id="379" r:id="rId15"/>
    <p:sldId id="279" r:id="rId16"/>
    <p:sldId id="290" r:id="rId17"/>
    <p:sldId id="367" r:id="rId18"/>
    <p:sldId id="294" r:id="rId19"/>
    <p:sldId id="293" r:id="rId20"/>
    <p:sldId id="295" r:id="rId21"/>
    <p:sldId id="296" r:id="rId22"/>
    <p:sldId id="280" r:id="rId23"/>
    <p:sldId id="349" r:id="rId24"/>
    <p:sldId id="343" r:id="rId25"/>
    <p:sldId id="350" r:id="rId26"/>
    <p:sldId id="339" r:id="rId27"/>
    <p:sldId id="335" r:id="rId28"/>
    <p:sldId id="344" r:id="rId29"/>
    <p:sldId id="345" r:id="rId30"/>
    <p:sldId id="380" r:id="rId31"/>
    <p:sldId id="298" r:id="rId32"/>
    <p:sldId id="302" r:id="rId33"/>
    <p:sldId id="329" r:id="rId34"/>
    <p:sldId id="351" r:id="rId35"/>
    <p:sldId id="368" r:id="rId36"/>
    <p:sldId id="369" r:id="rId37"/>
    <p:sldId id="381" r:id="rId38"/>
    <p:sldId id="282" r:id="rId39"/>
    <p:sldId id="370" r:id="rId40"/>
    <p:sldId id="333" r:id="rId41"/>
    <p:sldId id="352" r:id="rId42"/>
    <p:sldId id="353" r:id="rId43"/>
    <p:sldId id="305" r:id="rId44"/>
    <p:sldId id="306" r:id="rId45"/>
    <p:sldId id="371" r:id="rId46"/>
    <p:sldId id="307" r:id="rId47"/>
    <p:sldId id="310" r:id="rId48"/>
    <p:sldId id="354" r:id="rId49"/>
    <p:sldId id="313" r:id="rId50"/>
    <p:sldId id="355" r:id="rId51"/>
    <p:sldId id="356" r:id="rId52"/>
    <p:sldId id="372" r:id="rId53"/>
    <p:sldId id="357" r:id="rId54"/>
    <p:sldId id="358" r:id="rId55"/>
    <p:sldId id="359" r:id="rId56"/>
    <p:sldId id="382" r:id="rId57"/>
    <p:sldId id="286" r:id="rId58"/>
    <p:sldId id="374" r:id="rId59"/>
    <p:sldId id="373" r:id="rId60"/>
    <p:sldId id="383" r:id="rId61"/>
    <p:sldId id="342" r:id="rId62"/>
    <p:sldId id="361" r:id="rId63"/>
    <p:sldId id="301" r:id="rId64"/>
    <p:sldId id="360" r:id="rId65"/>
    <p:sldId id="375" r:id="rId66"/>
    <p:sldId id="331" r:id="rId67"/>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7"/>
    <p:restoredTop sz="94667"/>
  </p:normalViewPr>
  <p:slideViewPr>
    <p:cSldViewPr snapToGrid="0">
      <p:cViewPr varScale="1">
        <p:scale>
          <a:sx n="60" d="100"/>
          <a:sy n="60" d="100"/>
        </p:scale>
        <p:origin x="1300" y="40"/>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89B13-929D-9AA4-7067-378E4278AD95}"/>
              </a:ext>
            </a:extLst>
          </p:cNvPr>
          <p:cNvSpPr>
            <a:spLocks noGrp="1"/>
          </p:cNvSpPr>
          <p:nvPr>
            <p:ph type="title"/>
          </p:nvPr>
        </p:nvSpPr>
        <p:spPr>
          <a:xfrm>
            <a:off x="828638" y="4684712"/>
            <a:ext cx="7772400" cy="1362075"/>
          </a:xfrm>
        </p:spPr>
        <p:txBody>
          <a:bodyPr/>
          <a:lstStyle/>
          <a:p>
            <a:r>
              <a:rPr lang="en-IN" dirty="0"/>
              <a:t>System calls</a:t>
            </a:r>
          </a:p>
        </p:txBody>
      </p:sp>
      <p:pic>
        <p:nvPicPr>
          <p:cNvPr id="6" name="Picture 2">
            <a:extLst>
              <a:ext uri="{FF2B5EF4-FFF2-40B4-BE49-F238E27FC236}">
                <a16:creationId xmlns:a16="http://schemas.microsoft.com/office/drawing/2014/main" id="{5873FF1B-DA9F-72D4-A589-B414F1359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231" y="811213"/>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89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89B13-929D-9AA4-7067-378E4278AD95}"/>
              </a:ext>
            </a:extLst>
          </p:cNvPr>
          <p:cNvSpPr>
            <a:spLocks noGrp="1"/>
          </p:cNvSpPr>
          <p:nvPr>
            <p:ph type="title"/>
          </p:nvPr>
        </p:nvSpPr>
        <p:spPr>
          <a:xfrm>
            <a:off x="828638" y="4684712"/>
            <a:ext cx="7772400" cy="1362075"/>
          </a:xfrm>
        </p:spPr>
        <p:txBody>
          <a:bodyPr/>
          <a:lstStyle/>
          <a:p>
            <a:r>
              <a:rPr lang="en-IN" dirty="0"/>
              <a:t>System services</a:t>
            </a:r>
          </a:p>
        </p:txBody>
      </p:sp>
      <p:pic>
        <p:nvPicPr>
          <p:cNvPr id="6" name="Picture 2">
            <a:extLst>
              <a:ext uri="{FF2B5EF4-FFF2-40B4-BE49-F238E27FC236}">
                <a16:creationId xmlns:a16="http://schemas.microsoft.com/office/drawing/2014/main" id="{5873FF1B-DA9F-72D4-A589-B414F1359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231" y="811213"/>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108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dirty="0"/>
              <a:t>System programs provide a convenient environment for program development and execution.  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operating system is defined by system programs, not the actual system calls</a:t>
            </a: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7AF30-1A0A-0842-AFAC-2343F054295B}"/>
              </a:ext>
            </a:extLst>
          </p:cNvPr>
          <p:cNvSpPr>
            <a:spLocks noGrp="1"/>
          </p:cNvSpPr>
          <p:nvPr>
            <p:ph type="title"/>
          </p:nvPr>
        </p:nvSpPr>
        <p:spPr/>
        <p:txBody>
          <a:bodyPr/>
          <a:lstStyle/>
          <a:p>
            <a:r>
              <a:rPr lang="en-IN" dirty="0"/>
              <a:t>OS – Design and implementation</a:t>
            </a:r>
          </a:p>
        </p:txBody>
      </p:sp>
      <p:sp>
        <p:nvSpPr>
          <p:cNvPr id="5" name="Text Placeholder 4">
            <a:extLst>
              <a:ext uri="{FF2B5EF4-FFF2-40B4-BE49-F238E27FC236}">
                <a16:creationId xmlns:a16="http://schemas.microsoft.com/office/drawing/2014/main" id="{46788AC1-CAB4-88B2-6815-C3F97E84031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83086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a:t>
            </a:r>
            <a:r>
              <a:rPr lang="en-US" altLang="en-US" b="1" dirty="0">
                <a:solidFill>
                  <a:srgbClr val="FF0000"/>
                </a:solidFill>
              </a:rPr>
              <a:t>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a:t>
            </a:r>
            <a:r>
              <a:rPr lang="en-US" altLang="en-US" dirty="0" err="1"/>
              <a:t>thnn</a:t>
            </a:r>
            <a:r>
              <a:rPr lang="en-US" altLang="en-US" dirty="0"/>
              <a:t>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0DE31-6BAC-5DDE-4366-9A9BCEC48C55}"/>
              </a:ext>
            </a:extLst>
          </p:cNvPr>
          <p:cNvSpPr>
            <a:spLocks noGrp="1"/>
          </p:cNvSpPr>
          <p:nvPr>
            <p:ph type="title"/>
          </p:nvPr>
        </p:nvSpPr>
        <p:spPr/>
        <p:txBody>
          <a:bodyPr/>
          <a:lstStyle/>
          <a:p>
            <a:r>
              <a:rPr lang="en-IN" dirty="0"/>
              <a:t>BOOTING </a:t>
            </a:r>
          </a:p>
        </p:txBody>
      </p:sp>
      <p:sp>
        <p:nvSpPr>
          <p:cNvPr id="5" name="Text Placeholder 4">
            <a:extLst>
              <a:ext uri="{FF2B5EF4-FFF2-40B4-BE49-F238E27FC236}">
                <a16:creationId xmlns:a16="http://schemas.microsoft.com/office/drawing/2014/main" id="{E890ADCD-FC20-1449-6648-49F4CBA003B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07706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dirty="0"/>
              <a:t>Operating systems generally designed to run on a class of systems with variety of peripherals</a:t>
            </a:r>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a:t>
            </a:r>
            <a:r>
              <a:rPr lang="en-US" altLang="en-US" b="1" dirty="0">
                <a:solidFill>
                  <a:srgbClr val="FF0000"/>
                </a:solidFill>
              </a:rPr>
              <a:t>efficient operation of the system</a:t>
            </a:r>
            <a:r>
              <a:rPr lang="en-US" altLang="en-US" dirty="0"/>
              <a:t>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CPU 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7B17F8-97CB-A1B5-F9E1-168821CDC44F}"/>
              </a:ext>
            </a:extLst>
          </p:cNvPr>
          <p:cNvSpPr>
            <a:spLocks noGrp="1"/>
          </p:cNvSpPr>
          <p:nvPr>
            <p:ph type="title"/>
          </p:nvPr>
        </p:nvSpPr>
        <p:spPr/>
        <p:txBody>
          <a:bodyPr/>
          <a:lstStyle/>
          <a:p>
            <a:r>
              <a:rPr lang="en-IN" dirty="0"/>
              <a:t>debugging</a:t>
            </a:r>
          </a:p>
        </p:txBody>
      </p:sp>
      <p:sp>
        <p:nvSpPr>
          <p:cNvPr id="5" name="Text Placeholder 4">
            <a:extLst>
              <a:ext uri="{FF2B5EF4-FFF2-40B4-BE49-F238E27FC236}">
                <a16:creationId xmlns:a16="http://schemas.microsoft.com/office/drawing/2014/main" id="{069149CE-798C-2495-B227-EFC4FDFF49A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10177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89B13-929D-9AA4-7067-378E4278AD95}"/>
              </a:ext>
            </a:extLst>
          </p:cNvPr>
          <p:cNvSpPr>
            <a:spLocks noGrp="1"/>
          </p:cNvSpPr>
          <p:nvPr>
            <p:ph type="title"/>
          </p:nvPr>
        </p:nvSpPr>
        <p:spPr>
          <a:xfrm>
            <a:off x="828638" y="4684712"/>
            <a:ext cx="7772400" cy="1362075"/>
          </a:xfrm>
        </p:spPr>
        <p:txBody>
          <a:bodyPr/>
          <a:lstStyle/>
          <a:p>
            <a:r>
              <a:rPr lang="en-IN" dirty="0"/>
              <a:t>User interfaces</a:t>
            </a:r>
          </a:p>
        </p:txBody>
      </p:sp>
      <p:pic>
        <p:nvPicPr>
          <p:cNvPr id="6" name="Picture 2">
            <a:extLst>
              <a:ext uri="{FF2B5EF4-FFF2-40B4-BE49-F238E27FC236}">
                <a16:creationId xmlns:a16="http://schemas.microsoft.com/office/drawing/2014/main" id="{5873FF1B-DA9F-72D4-A589-B414F1359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231" y="811213"/>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97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9270</TotalTime>
  <Words>3432</Words>
  <Application>Microsoft Office PowerPoint</Application>
  <PresentationFormat>On-screen Show (4:3)</PresentationFormat>
  <Paragraphs>436</Paragraphs>
  <Slides>66</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User interfaces</vt:lpstr>
      <vt:lpstr>Command Line interpreter </vt:lpstr>
      <vt:lpstr>Bourne Shell Command Interpreter</vt:lpstr>
      <vt:lpstr>User Operating System Interface - GUI</vt:lpstr>
      <vt:lpstr>Touchscreen Interfaces</vt:lpstr>
      <vt:lpstr>The Mac OS X GUI</vt:lpstr>
      <vt:lpstr>System calls</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vt:lpstr>
      <vt:lpstr>System Services (Cont.)</vt:lpstr>
      <vt:lpstr>System Services (Cont.)</vt:lpstr>
      <vt:lpstr>System Services (Cont.)</vt:lpstr>
      <vt:lpstr>Linkers and Loaders</vt:lpstr>
      <vt:lpstr>The Role of the Linker and Loader</vt:lpstr>
      <vt:lpstr>OS – Design and implementation</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BOOTING </vt:lpstr>
      <vt:lpstr>Building and Booting an Operating System</vt:lpstr>
      <vt:lpstr>Building and Booting Linux</vt:lpstr>
      <vt:lpstr>System Boot</vt:lpstr>
      <vt:lpstr>debugging</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Shantha Luke</cp:lastModifiedBy>
  <cp:revision>201</cp:revision>
  <cp:lastPrinted>2001-06-14T13:58:17Z</cp:lastPrinted>
  <dcterms:created xsi:type="dcterms:W3CDTF">2011-01-13T23:43:38Z</dcterms:created>
  <dcterms:modified xsi:type="dcterms:W3CDTF">2022-08-25T07:31:45Z</dcterms:modified>
</cp:coreProperties>
</file>